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96" r:id="rId3"/>
    <p:sldId id="261" r:id="rId4"/>
    <p:sldId id="297" r:id="rId5"/>
    <p:sldId id="298" r:id="rId6"/>
    <p:sldId id="258" r:id="rId7"/>
    <p:sldId id="302" r:id="rId8"/>
    <p:sldId id="299" r:id="rId9"/>
    <p:sldId id="300" r:id="rId10"/>
    <p:sldId id="301" r:id="rId11"/>
    <p:sldId id="303" r:id="rId12"/>
    <p:sldId id="337" r:id="rId13"/>
    <p:sldId id="336" r:id="rId14"/>
    <p:sldId id="259" r:id="rId1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89"/>
  </p:normalViewPr>
  <p:slideViewPr>
    <p:cSldViewPr snapToGrid="0" snapToObjects="1">
      <p:cViewPr varScale="1">
        <p:scale>
          <a:sx n="114" d="100"/>
          <a:sy n="114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69A2C-1AF9-1D49-950E-AF8D02D10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196CC-F7E9-CA4A-980D-2B2887381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9AABD-DEAE-9846-B2F8-DDD6E8F12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18483-3F8D-894E-9BBC-CAB70D32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26782-554C-3644-84DB-25F9F7E6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66190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DADB1-505C-1945-B4CF-65326B8C3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3F6752-C8BF-0849-8C4A-3B6D2E9B73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7F3F5-934D-A24C-99D8-F048543D5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7A752-4BA8-764E-B858-D57A976D1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CF2E9-7013-BF43-80C9-C8C53935F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60004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A5A8BB-6F13-B149-B487-EDEC057DEE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7AA2B-1E3B-F044-8680-645882075B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B43D5-7CF8-7143-A900-13CC63BA5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C8897-B761-CE40-B905-E4608903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476FA-8BE4-8344-80F6-A69552914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8647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6918D-2DE2-E84D-8345-993AE110D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CB8AB-9E35-964B-A130-18C06947D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F8A83A-99CB-244C-A5FA-D2EE9834E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08C30-E9A5-A24F-BC57-F873DC0DE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3CE89-1585-634E-A1C6-67B0734A9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59371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F4944-D1C7-5B44-87CC-22E0BAEE0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14414-6574-0C41-BC24-DAA84D8EA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6EC99-4BEE-3740-B76B-5645AF623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C030C-5B19-334F-B2FD-5D0C0E543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0B05E-6753-BD41-A5E4-AB70FFD9A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24450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DFD9-CE64-A847-8572-01902226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0ADB3-24E3-9E45-9A80-C929AB14E6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06BA1-A685-9C47-9C5F-690BF0FAA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3DF29-7A05-5448-A78F-EB053E1EE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DBC48-17D2-7B40-8B02-01A8A02F3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23A52-4451-5946-95B7-43691E60C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79418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3C205-4DAC-3C44-B3BA-D80514056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8497D-3292-064F-AC8E-92E2029E2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371DD4-F891-EC48-B327-70B193EB3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CF9B4E-280F-444D-80A6-11BE3C0935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F082F8-6E22-1249-8C05-86C1E60DBB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DA712E-8F28-0A42-9C1E-8BB117475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CB4C45-2336-864D-9C98-D269A5505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458FDC-4B85-E34E-92BD-AC46E2FD6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2920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7651-04A3-CA44-AB53-B59587986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EAD5FE-4C7D-6C4B-8E8E-506997ABE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D176C9-563A-B741-99F0-BEA8DFFA2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057EE0-5FA8-664C-AD7E-B093067F2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22316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3BEDCB-D67C-B740-B323-305C170AF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FE7244-FADF-4F4B-A701-F9E927149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B2777-990A-5142-9990-65FDF6C5B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8900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4C0AF-F33D-FD49-BDC7-8DA5DB8F4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25ECE-C901-1746-9C4F-3D87B9A92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FEE7BA-8205-7F43-A837-4BB982E968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CBFA24-65D6-6347-91D4-A1047032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0B0856-F36B-794C-A568-94CD4A41B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700705-57F4-794E-B05B-CC04D3306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74715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F0DE4-857F-EB4D-B41F-B91102BEB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DDB044-5D79-634D-AEDC-1190B205A5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8460CC-B21D-A64D-8746-B4D80616F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45A2A-C215-614B-A130-50C2CBFF9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7D544E-BD8F-0F43-A832-48171B2F6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A3160-D08F-A340-A16A-B38043135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32310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1DA088-BC0E-5B40-9657-6AD0AD223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A3F15-3D48-EF45-8C28-28B53404A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8038F-CDF9-2C4B-8E97-5206AC2ACD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0426F-BD2E-C548-BE5A-2D7CAEC06790}" type="datetimeFigureOut">
              <a:rPr lang="en-DK" smtClean="0"/>
              <a:t>01/12/2021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21D81-9993-1048-B2E7-5ED5A84106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C04D1-554F-0248-BFC3-425E8ACAD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C9BDC-1D00-FA41-B57E-46FFA2A82C72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780805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e.kahoot.it/share/workshop-evaluation/7c7093ec-630e-4988-9295-46dd3a30ca8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docs.google.com/document/d/1F2k2Gw2NGMdCLOgfOTfXwpp6rFI9MYf7kCjIt1XgsJk/edit?usp=shar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48E80-D785-ED41-910A-6F09F50FE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3801" y="868362"/>
            <a:ext cx="7310437" cy="2387600"/>
          </a:xfrm>
        </p:spPr>
        <p:txBody>
          <a:bodyPr/>
          <a:lstStyle/>
          <a:p>
            <a:r>
              <a:rPr lang="en-DK" b="1" dirty="0"/>
              <a:t>Analyses of genome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4633D-A9B7-A64B-BC3D-476A0CBED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3725" y="3602039"/>
            <a:ext cx="4252912" cy="1655762"/>
          </a:xfrm>
        </p:spPr>
        <p:txBody>
          <a:bodyPr/>
          <a:lstStyle/>
          <a:p>
            <a:r>
              <a:rPr lang="en-DK" dirty="0"/>
              <a:t>Maria Izabel Cavassim Alves</a:t>
            </a:r>
          </a:p>
          <a:p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99AC47-91A9-8C48-8E7A-BF76018A2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50038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006156-771C-6F46-878E-4273480B1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8276" y="4953964"/>
            <a:ext cx="2795308" cy="17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717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2BCA6-E665-6F4A-8EFA-254727D21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309370"/>
            <a:ext cx="10515600" cy="1325563"/>
          </a:xfrm>
        </p:spPr>
        <p:txBody>
          <a:bodyPr/>
          <a:lstStyle/>
          <a:p>
            <a:r>
              <a:rPr lang="en-DK" dirty="0"/>
              <a:t>How to do GWAS of CNV with Plink?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0EA9D3-3840-C44B-8E0E-FC0B8E342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70878"/>
            <a:ext cx="9915828" cy="5485506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4DCE6780-5F88-C149-94B5-4CE3386E706A}"/>
              </a:ext>
            </a:extLst>
          </p:cNvPr>
          <p:cNvSpPr/>
          <p:nvPr/>
        </p:nvSpPr>
        <p:spPr>
          <a:xfrm>
            <a:off x="3378820" y="2341756"/>
            <a:ext cx="3245004" cy="33453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59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97EB053-344F-B048-87A4-74528C332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9" y="1070581"/>
            <a:ext cx="10515601" cy="578741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AEDF3A7-A97B-404D-84DD-B98027490926}"/>
              </a:ext>
            </a:extLst>
          </p:cNvPr>
          <p:cNvSpPr txBox="1">
            <a:spLocks/>
          </p:cNvSpPr>
          <p:nvPr/>
        </p:nvSpPr>
        <p:spPr>
          <a:xfrm>
            <a:off x="566854" y="1160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K" dirty="0"/>
              <a:t>How to do GWAS of CNV with Plink?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D7A72BD4-6255-8F4F-9118-19AEC290D8FA}"/>
              </a:ext>
            </a:extLst>
          </p:cNvPr>
          <p:cNvSpPr/>
          <p:nvPr/>
        </p:nvSpPr>
        <p:spPr>
          <a:xfrm>
            <a:off x="3378820" y="2341756"/>
            <a:ext cx="3245004" cy="33453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112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537474-1940-5641-86AB-67356EF0DED7}"/>
              </a:ext>
            </a:extLst>
          </p:cNvPr>
          <p:cNvSpPr/>
          <p:nvPr/>
        </p:nvSpPr>
        <p:spPr>
          <a:xfrm>
            <a:off x="111600" y="2798956"/>
            <a:ext cx="4872904" cy="181764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D83AED-615D-C44A-AC9E-D8ABD71F7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DK" dirty="0"/>
              <a:t>Recap of the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9BBB0E-CB51-B044-A39D-6632A8878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4328" y="312233"/>
            <a:ext cx="6611984" cy="58988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9E9549-DAB7-0441-922B-DBDAE0216721}"/>
              </a:ext>
            </a:extLst>
          </p:cNvPr>
          <p:cNvSpPr txBox="1"/>
          <p:nvPr/>
        </p:nvSpPr>
        <p:spPr>
          <a:xfrm>
            <a:off x="111600" y="2835518"/>
            <a:ext cx="49845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There are inifity # of possibilities on how one could </a:t>
            </a:r>
          </a:p>
          <a:p>
            <a:r>
              <a:rPr lang="en-DK" dirty="0"/>
              <a:t>tackle a specific problem/question! </a:t>
            </a:r>
          </a:p>
          <a:p>
            <a:r>
              <a:rPr lang="en-DK" dirty="0"/>
              <a:t>This is the beauty and the danger of genomic data, </a:t>
            </a:r>
          </a:p>
          <a:p>
            <a:r>
              <a:rPr lang="en-DK" dirty="0"/>
              <a:t>if the steps taken are well supported by others/literature, </a:t>
            </a:r>
          </a:p>
          <a:p>
            <a:r>
              <a:rPr lang="en-DK" dirty="0"/>
              <a:t>then I believe you are on the right path!</a:t>
            </a:r>
          </a:p>
        </p:txBody>
      </p:sp>
    </p:spTree>
    <p:extLst>
      <p:ext uri="{BB962C8B-B14F-4D97-AF65-F5344CB8AC3E}">
        <p14:creationId xmlns:p14="http://schemas.microsoft.com/office/powerpoint/2010/main" val="3154762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F8A9F-B2F1-CB48-9F6A-D83C22437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Assignment 2 </a:t>
            </a:r>
            <a:r>
              <a:rPr lang="en-DK" sz="3600" dirty="0"/>
              <a:t>(GWAS and population structure)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1539DB4-5642-B740-B557-1099408AF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DK" dirty="0"/>
              <a:t>To get started we need to:</a:t>
            </a:r>
          </a:p>
          <a:p>
            <a:r>
              <a:rPr lang="en-DK" dirty="0"/>
              <a:t>Have Plink already </a:t>
            </a:r>
          </a:p>
          <a:p>
            <a:r>
              <a:rPr lang="en-DK" dirty="0"/>
              <a:t>Have R and R studio installed on your machine</a:t>
            </a:r>
          </a:p>
          <a:p>
            <a:r>
              <a:rPr lang="en-DK" dirty="0"/>
              <a:t>Download the R markdown version of the assignment here:</a:t>
            </a:r>
          </a:p>
          <a:p>
            <a:pPr lvl="1"/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izabelcavassim</a:t>
            </a:r>
            <a:r>
              <a:rPr lang="en-GB" dirty="0"/>
              <a:t>/</a:t>
            </a:r>
            <a:r>
              <a:rPr lang="en-GB" dirty="0" err="1"/>
              <a:t>Analyses_of_genome_data</a:t>
            </a:r>
            <a:r>
              <a:rPr lang="en-GB" dirty="0"/>
              <a:t>/blob/main/Assignments/Assignment2.Rmd</a:t>
            </a:r>
            <a:endParaRPr lang="en-DK" dirty="0"/>
          </a:p>
          <a:p>
            <a:r>
              <a:rPr lang="en-DK" dirty="0"/>
              <a:t>For this exercise we will not work with the VCF format but the PLINK format, and you need to have the plink executable in the same folder as the datasets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908276-EDAE-E44A-82C5-B7D32A7D9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725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F92F9-5E2B-8445-966F-A02809EA7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Course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1E8FF-4AC5-C643-BC02-8DFACF1F4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https://create.kahoot.it/share/workshop-evaluation/7c7093ec-630e-4988-9295-46dd3a30ca8f</a:t>
            </a:r>
            <a:endParaRPr lang="en-GB" dirty="0"/>
          </a:p>
          <a:p>
            <a:endParaRPr lang="en-GB" dirty="0"/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40426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971C3-1B07-E64B-8C69-48CB92AEE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75" y="365125"/>
            <a:ext cx="10515600" cy="1325563"/>
          </a:xfrm>
        </p:spPr>
        <p:txBody>
          <a:bodyPr/>
          <a:lstStyle/>
          <a:p>
            <a:r>
              <a:rPr lang="en-DK" b="1" dirty="0"/>
              <a:t>Recap of yesterday’s lecture and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FA855-76D0-5947-B2E7-CB1F1197B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675" y="1690688"/>
            <a:ext cx="10515600" cy="4351338"/>
          </a:xfrm>
        </p:spPr>
        <p:txBody>
          <a:bodyPr/>
          <a:lstStyle/>
          <a:p>
            <a:r>
              <a:rPr lang="en-DK" dirty="0"/>
              <a:t>What have we learned so far?</a:t>
            </a:r>
          </a:p>
          <a:p>
            <a:endParaRPr lang="en-DK" dirty="0"/>
          </a:p>
          <a:p>
            <a:r>
              <a:rPr lang="en-GB" dirty="0">
                <a:hlinkClick r:id="rId2"/>
              </a:rPr>
              <a:t>https://docs.google.com/document/d/1F2k2Gw2NGMdCLOgfOTfXwpp6rFI9MYf7kCjIt1XgsJk/edit?usp=sharing</a:t>
            </a:r>
            <a:endParaRPr lang="en-GB" dirty="0"/>
          </a:p>
          <a:p>
            <a:endParaRPr lang="en-DK" dirty="0"/>
          </a:p>
        </p:txBody>
      </p:sp>
      <p:pic>
        <p:nvPicPr>
          <p:cNvPr id="1026" name="Picture 2" descr="Meme Creator - Funny Lessons learned Meme Generator at MemeCreator.org!">
            <a:extLst>
              <a:ext uri="{FF2B5EF4-FFF2-40B4-BE49-F238E27FC236}">
                <a16:creationId xmlns:a16="http://schemas.microsoft.com/office/drawing/2014/main" id="{516E1BA0-CBD1-6F43-9D31-8FDB078E6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7325" y="3365500"/>
            <a:ext cx="5461000" cy="349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86BA85-CECE-6142-980B-E5524B44A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39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EBB45-E98A-0645-B332-9E6BA4FC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b="1" dirty="0"/>
              <a:t>Day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E901-E560-B14A-AEA5-4134BE8F2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9E94F1C-DAEA-4E41-8959-181A8404E5C6}"/>
              </a:ext>
            </a:extLst>
          </p:cNvPr>
          <p:cNvSpPr/>
          <p:nvPr/>
        </p:nvSpPr>
        <p:spPr>
          <a:xfrm>
            <a:off x="557514" y="1539433"/>
            <a:ext cx="11076972" cy="4722471"/>
          </a:xfrm>
          <a:prstGeom prst="round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Peer review of previous assignment (15 minutes)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Background lecture (45 minutes)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What is a copy number variant?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Break (15 minutes)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Hands-on exercise (1 hour and 30 minutes)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GWAS and population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Break (15 minutes)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Assignment explanation (15 minutes)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FAFEFA-CDC3-4E42-A054-B08E975B1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727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9801D-0D51-4D42-8099-23955E6F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SNPs are not the only type of mutations!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20FA5A-753F-9B4A-9E24-FD93E7ACD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24478"/>
            <a:ext cx="5531662" cy="46083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21F5AC-E9EF-1746-90C5-6B289E5E04D8}"/>
              </a:ext>
            </a:extLst>
          </p:cNvPr>
          <p:cNvSpPr txBox="1"/>
          <p:nvPr/>
        </p:nvSpPr>
        <p:spPr>
          <a:xfrm>
            <a:off x="2638439" y="1690688"/>
            <a:ext cx="15802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/>
              <a:t>Deletions</a:t>
            </a:r>
            <a:r>
              <a:rPr lang="da-DK" dirty="0"/>
              <a:t>,</a:t>
            </a:r>
          </a:p>
          <a:p>
            <a:r>
              <a:rPr lang="da-DK" dirty="0"/>
              <a:t>Inversions,</a:t>
            </a:r>
          </a:p>
          <a:p>
            <a:r>
              <a:rPr lang="da-DK" dirty="0" err="1"/>
              <a:t>Translocations</a:t>
            </a:r>
            <a:r>
              <a:rPr lang="da-DK" dirty="0"/>
              <a:t>,</a:t>
            </a:r>
          </a:p>
          <a:p>
            <a:r>
              <a:rPr lang="da-DK" dirty="0" err="1"/>
              <a:t>Duplications</a:t>
            </a:r>
            <a:endParaRPr lang="da-D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764F54-047F-7646-9C31-3A94C16F6EEF}"/>
              </a:ext>
            </a:extLst>
          </p:cNvPr>
          <p:cNvSpPr txBox="1"/>
          <p:nvPr/>
        </p:nvSpPr>
        <p:spPr>
          <a:xfrm>
            <a:off x="501805" y="6032810"/>
            <a:ext cx="7568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Also lead to change in DNA sequence and could be associated with disease risk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804882-EB08-0046-985A-539A877C7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676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48E5C3-502B-4E44-8414-53DE8A1725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412" y="249470"/>
            <a:ext cx="7130871" cy="6359060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F9F273-C9C3-1F47-808F-94AAF6286473}"/>
              </a:ext>
            </a:extLst>
          </p:cNvPr>
          <p:cNvSpPr txBox="1"/>
          <p:nvPr/>
        </p:nvSpPr>
        <p:spPr>
          <a:xfrm>
            <a:off x="7568283" y="6345044"/>
            <a:ext cx="2639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Saito and Gokcumen 2019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C9AA479-2080-E145-8F68-9A8015684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645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78E45-1EB6-8B44-B7DA-9648F6037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What is a Copy Number Variant (CNV)?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CD84F8-3D65-4A4D-8CD3-9B3DF6420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38507"/>
            <a:ext cx="3390143" cy="51853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89FE7AC-56A7-764F-9746-8EB70C52483B}"/>
              </a:ext>
            </a:extLst>
          </p:cNvPr>
          <p:cNvSpPr/>
          <p:nvPr/>
        </p:nvSpPr>
        <p:spPr>
          <a:xfrm>
            <a:off x="4464205" y="3786720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GB" dirty="0"/>
            </a:br>
            <a:br>
              <a:rPr lang="en-GB" dirty="0"/>
            </a:br>
            <a:br>
              <a:rPr lang="en-GB" dirty="0"/>
            </a:br>
            <a:r>
              <a:rPr lang="en-GB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Copy number variation is a type of structural variation where you have a stretch of DNA, which is duplicated in some people, and sometimes even triplicated or quadruplicated. And so when you look at that chromosomal region, you will see a variation in the number of copies in population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830D3D-A9B4-074B-9C3A-9D25D6274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071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78E45-1EB6-8B44-B7DA-9648F6037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What is a Copy Number Variant (CNV)?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CD84F8-3D65-4A4D-8CD3-9B3DF6420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38507"/>
            <a:ext cx="3390143" cy="51853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830D3D-A9B4-074B-9C3A-9D25D6274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FE5A0D-733D-E745-A3E1-9FCE0930D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499" y="1379373"/>
            <a:ext cx="5746286" cy="477191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1FE238E-296E-BE48-9F87-647FC625A6CC}"/>
              </a:ext>
            </a:extLst>
          </p:cNvPr>
          <p:cNvSpPr/>
          <p:nvPr/>
        </p:nvSpPr>
        <p:spPr>
          <a:xfrm>
            <a:off x="5157377" y="5293961"/>
            <a:ext cx="1877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0" i="0" dirty="0">
                <a:solidFill>
                  <a:srgbClr val="757575"/>
                </a:solidFill>
                <a:effectLst/>
                <a:latin typeface="sohne"/>
              </a:rPr>
              <a:t>Source: Wikipedia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309316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12F0E-D9F8-F843-A074-4CE0A3EA9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How frequent are deleterion vs duplications in humans?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FAF405-19FC-8345-BA25-5AF742CA3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023" y="1690688"/>
            <a:ext cx="8993283" cy="369105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CD1202-277E-4649-909D-347C26B3B621}"/>
              </a:ext>
            </a:extLst>
          </p:cNvPr>
          <p:cNvSpPr/>
          <p:nvPr/>
        </p:nvSpPr>
        <p:spPr>
          <a:xfrm>
            <a:off x="745035" y="5954081"/>
            <a:ext cx="20036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0" i="0" dirty="0" err="1">
                <a:solidFill>
                  <a:srgbClr val="333333"/>
                </a:solidFill>
                <a:effectLst/>
                <a:latin typeface="GillSansRegular"/>
              </a:rPr>
              <a:t>Auwerx</a:t>
            </a:r>
            <a:r>
              <a:rPr lang="en-GB" b="0" i="0" dirty="0">
                <a:solidFill>
                  <a:srgbClr val="333333"/>
                </a:solidFill>
                <a:effectLst/>
                <a:latin typeface="GillSansRegular"/>
              </a:rPr>
              <a:t> et al., 2021</a:t>
            </a:r>
            <a:endParaRPr lang="en-DK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9D5875-A08A-8549-A3C0-61703185A1C7}"/>
              </a:ext>
            </a:extLst>
          </p:cNvPr>
          <p:cNvSpPr/>
          <p:nvPr/>
        </p:nvSpPr>
        <p:spPr>
          <a:xfrm>
            <a:off x="3415991" y="5954081"/>
            <a:ext cx="74564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191919"/>
                </a:solidFill>
                <a:effectLst/>
                <a:latin typeface="Lucida Sans" panose="020B0602030504020204" pitchFamily="34" charset="77"/>
              </a:rPr>
              <a:t>deletion frequencies tend to be lower than duplication frequencies in UK Biobank</a:t>
            </a:r>
            <a:endParaRPr lang="en-DK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8AE7E5-5C7D-3041-85AF-C7153C1EA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398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7D7CD0-6059-E54A-BCD3-855E42E09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452" y="127778"/>
            <a:ext cx="5668382" cy="64213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68A369-C327-F64B-BD6C-AFBE580AC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095" y="0"/>
            <a:ext cx="1363905" cy="87035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21FC15E-82B4-B444-B9D1-4FE9DF4E5A08}"/>
              </a:ext>
            </a:extLst>
          </p:cNvPr>
          <p:cNvSpPr/>
          <p:nvPr/>
        </p:nvSpPr>
        <p:spPr>
          <a:xfrm>
            <a:off x="142869" y="6364490"/>
            <a:ext cx="20036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0" i="0" dirty="0" err="1">
                <a:solidFill>
                  <a:srgbClr val="333333"/>
                </a:solidFill>
                <a:effectLst/>
                <a:latin typeface="GillSansRegular"/>
              </a:rPr>
              <a:t>Auwerx</a:t>
            </a:r>
            <a:r>
              <a:rPr lang="en-GB" b="0" i="0" dirty="0">
                <a:solidFill>
                  <a:srgbClr val="333333"/>
                </a:solidFill>
                <a:effectLst/>
                <a:latin typeface="GillSansRegular"/>
              </a:rPr>
              <a:t> et al., 2021</a:t>
            </a:r>
            <a:endParaRPr lang="en-DK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EDC3EC-3E76-9345-BB88-51DB14777BEF}"/>
              </a:ext>
            </a:extLst>
          </p:cNvPr>
          <p:cNvSpPr/>
          <p:nvPr/>
        </p:nvSpPr>
        <p:spPr>
          <a:xfrm>
            <a:off x="6534460" y="977088"/>
            <a:ext cx="5070088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6B6B6B"/>
                </a:solidFill>
                <a:effectLst/>
                <a:latin typeface="GillSansRegular"/>
              </a:rPr>
              <a:t>CNV-GWAS association models: </a:t>
            </a:r>
          </a:p>
          <a:p>
            <a:endParaRPr lang="en-GB" b="1" i="0" dirty="0">
              <a:solidFill>
                <a:srgbClr val="6B6B6B"/>
              </a:solidFill>
              <a:effectLst/>
              <a:latin typeface="GillSansRegular"/>
            </a:endParaRPr>
          </a:p>
          <a:p>
            <a:r>
              <a:rPr lang="en-GB" b="1" i="0" dirty="0">
                <a:solidFill>
                  <a:srgbClr val="6B6B6B"/>
                </a:solidFill>
                <a:effectLst/>
                <a:latin typeface="GillSansRegular"/>
              </a:rPr>
              <a:t>(A)</a:t>
            </a:r>
            <a:r>
              <a:rPr lang="en-GB" b="0" i="0" dirty="0">
                <a:solidFill>
                  <a:srgbClr val="6B6B6B"/>
                </a:solidFill>
                <a:effectLst/>
                <a:latin typeface="GillSansRegular"/>
              </a:rPr>
              <a:t> The mirror model assumes an equal-sized but opposite-direction effect of deletion and duplication and estimates the impact of each additional copy number; </a:t>
            </a:r>
          </a:p>
          <a:p>
            <a:endParaRPr lang="en-GB" b="0" i="0" dirty="0">
              <a:solidFill>
                <a:srgbClr val="6B6B6B"/>
              </a:solidFill>
              <a:effectLst/>
              <a:latin typeface="GillSansRegular"/>
            </a:endParaRPr>
          </a:p>
          <a:p>
            <a:r>
              <a:rPr lang="en-GB" b="1" i="0" dirty="0">
                <a:solidFill>
                  <a:srgbClr val="6B6B6B"/>
                </a:solidFill>
                <a:effectLst/>
                <a:latin typeface="GillSansRegular"/>
              </a:rPr>
              <a:t>(B)</a:t>
            </a:r>
            <a:r>
              <a:rPr lang="en-GB" b="0" i="0" dirty="0">
                <a:solidFill>
                  <a:srgbClr val="6B6B6B"/>
                </a:solidFill>
                <a:effectLst/>
                <a:latin typeface="GillSansRegular"/>
              </a:rPr>
              <a:t> The duplication-only model disregards deletion carriers and estimates the effect of a duplication; </a:t>
            </a:r>
          </a:p>
          <a:p>
            <a:endParaRPr lang="en-GB" b="1" i="0" dirty="0">
              <a:solidFill>
                <a:srgbClr val="6B6B6B"/>
              </a:solidFill>
              <a:effectLst/>
              <a:latin typeface="GillSansRegular"/>
            </a:endParaRPr>
          </a:p>
          <a:p>
            <a:r>
              <a:rPr lang="en-GB" b="1" i="0" dirty="0">
                <a:solidFill>
                  <a:srgbClr val="6B6B6B"/>
                </a:solidFill>
                <a:effectLst/>
                <a:latin typeface="GillSansRegular"/>
              </a:rPr>
              <a:t>(C)</a:t>
            </a:r>
            <a:r>
              <a:rPr lang="en-GB" b="0" i="0" dirty="0">
                <a:solidFill>
                  <a:srgbClr val="6B6B6B"/>
                </a:solidFill>
                <a:effectLst/>
                <a:latin typeface="GillSansRegular"/>
              </a:rPr>
              <a:t> The deletion-only model disregards duplication carriers and estimates the effect of a deletion. </a:t>
            </a:r>
          </a:p>
          <a:p>
            <a:endParaRPr lang="en-GB" b="1" i="0" dirty="0">
              <a:solidFill>
                <a:srgbClr val="6B6B6B"/>
              </a:solidFill>
              <a:effectLst/>
              <a:latin typeface="GillSansRegular"/>
            </a:endParaRPr>
          </a:p>
          <a:p>
            <a:r>
              <a:rPr lang="en-GB" b="1" i="0" dirty="0">
                <a:solidFill>
                  <a:srgbClr val="6B6B6B"/>
                </a:solidFill>
                <a:effectLst/>
                <a:latin typeface="GillSansRegular"/>
              </a:rPr>
              <a:t>(D)</a:t>
            </a:r>
            <a:r>
              <a:rPr lang="en-GB" b="0" i="0" dirty="0">
                <a:solidFill>
                  <a:srgbClr val="6B6B6B"/>
                </a:solidFill>
                <a:effectLst/>
                <a:latin typeface="GillSansRegular"/>
              </a:rPr>
              <a:t> Independent GW-significant associations between CNVRs (x-axis; as cytogenic bands) and phenotypes (y-axis). </a:t>
            </a:r>
            <a:r>
              <a:rPr lang="en-GB" b="0" i="0" dirty="0" err="1">
                <a:solidFill>
                  <a:srgbClr val="6B6B6B"/>
                </a:solidFill>
                <a:effectLst/>
                <a:latin typeface="GillSansRegular"/>
              </a:rPr>
              <a:t>Colors</a:t>
            </a:r>
            <a:r>
              <a:rPr lang="en-GB" b="0" i="0" dirty="0">
                <a:solidFill>
                  <a:srgbClr val="6B6B6B"/>
                </a:solidFill>
                <a:effectLst/>
                <a:latin typeface="GillSansRegular"/>
              </a:rPr>
              <a:t> represent the model(s) through which the association was detected 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130819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</TotalTime>
  <Words>512</Words>
  <Application>Microsoft Macintosh PowerPoint</Application>
  <PresentationFormat>Widescreen</PresentationFormat>
  <Paragraphs>56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GillSansRegular</vt:lpstr>
      <vt:lpstr>Lucida Sans</vt:lpstr>
      <vt:lpstr>Open Sans</vt:lpstr>
      <vt:lpstr>sohne</vt:lpstr>
      <vt:lpstr>Office Theme</vt:lpstr>
      <vt:lpstr>Analyses of genome data</vt:lpstr>
      <vt:lpstr>Recap of yesterday’s lecture and exercise</vt:lpstr>
      <vt:lpstr>Day 3</vt:lpstr>
      <vt:lpstr>SNPs are not the only type of mutations!</vt:lpstr>
      <vt:lpstr>PowerPoint Presentation</vt:lpstr>
      <vt:lpstr>What is a Copy Number Variant (CNV)?</vt:lpstr>
      <vt:lpstr>What is a Copy Number Variant (CNV)?</vt:lpstr>
      <vt:lpstr>How frequent are deleterion vs duplications in humans?</vt:lpstr>
      <vt:lpstr>PowerPoint Presentation</vt:lpstr>
      <vt:lpstr>How to do GWAS of CNV with Plink?</vt:lpstr>
      <vt:lpstr>PowerPoint Presentation</vt:lpstr>
      <vt:lpstr>Recap of the workshop</vt:lpstr>
      <vt:lpstr>Assignment 2 (GWAS and population structure)</vt:lpstr>
      <vt:lpstr>Course 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Analyses of genome data</dc:title>
  <dc:creator>Maria Izabel Cavassim Alves</dc:creator>
  <cp:lastModifiedBy>Maria Izabel Cavassim Alves</cp:lastModifiedBy>
  <cp:revision>22</cp:revision>
  <dcterms:created xsi:type="dcterms:W3CDTF">2021-12-02T00:21:13Z</dcterms:created>
  <dcterms:modified xsi:type="dcterms:W3CDTF">2021-12-02T13:48:16Z</dcterms:modified>
</cp:coreProperties>
</file>

<file path=docProps/thumbnail.jpeg>
</file>